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0FD08-EE2B-47E5-8365-C59195101162}" v="2" dt="2025-04-25T07:29:34.23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vanit parate" userId="92e34e4e97da8dda" providerId="LiveId" clId="{3A50FD08-EE2B-47E5-8365-C59195101162}"/>
    <pc:docChg chg="undo custSel modSld">
      <pc:chgData name="dhvanit parate" userId="92e34e4e97da8dda" providerId="LiveId" clId="{3A50FD08-EE2B-47E5-8365-C59195101162}" dt="2025-04-25T07:30:19.109" v="76" actId="20577"/>
      <pc:docMkLst>
        <pc:docMk/>
      </pc:docMkLst>
      <pc:sldChg chg="modSp mod">
        <pc:chgData name="dhvanit parate" userId="92e34e4e97da8dda" providerId="LiveId" clId="{3A50FD08-EE2B-47E5-8365-C59195101162}" dt="2025-04-25T07:26:53.866" v="2" actId="1036"/>
        <pc:sldMkLst>
          <pc:docMk/>
          <pc:sldMk cId="0" sldId="259"/>
        </pc:sldMkLst>
        <pc:spChg chg="mod">
          <ac:chgData name="dhvanit parate" userId="92e34e4e97da8dda" providerId="LiveId" clId="{3A50FD08-EE2B-47E5-8365-C59195101162}" dt="2025-04-25T07:26:53.866" v="2" actId="1036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dhvanit parate" userId="92e34e4e97da8dda" providerId="LiveId" clId="{3A50FD08-EE2B-47E5-8365-C59195101162}" dt="2025-04-25T07:27:26.947" v="4" actId="20577"/>
        <pc:sldMkLst>
          <pc:docMk/>
          <pc:sldMk cId="0" sldId="265"/>
        </pc:sldMkLst>
        <pc:graphicFrameChg chg="modGraphic">
          <ac:chgData name="dhvanit parate" userId="92e34e4e97da8dda" providerId="LiveId" clId="{3A50FD08-EE2B-47E5-8365-C59195101162}" dt="2025-04-25T07:27:26.947" v="4" actId="20577"/>
          <ac:graphicFrameMkLst>
            <pc:docMk/>
            <pc:sldMk cId="0" sldId="265"/>
            <ac:graphicFrameMk id="4" creationId="{00000000-0000-0000-0000-000000000000}"/>
          </ac:graphicFrameMkLst>
        </pc:graphicFrameChg>
      </pc:sldChg>
      <pc:sldChg chg="modSp mod">
        <pc:chgData name="dhvanit parate" userId="92e34e4e97da8dda" providerId="LiveId" clId="{3A50FD08-EE2B-47E5-8365-C59195101162}" dt="2025-04-25T07:30:19.109" v="76" actId="20577"/>
        <pc:sldMkLst>
          <pc:docMk/>
          <pc:sldMk cId="0" sldId="274"/>
        </pc:sldMkLst>
        <pc:graphicFrameChg chg="mod modGraphic">
          <ac:chgData name="dhvanit parate" userId="92e34e4e97da8dda" providerId="LiveId" clId="{3A50FD08-EE2B-47E5-8365-C59195101162}" dt="2025-04-25T07:30:19.109" v="76" actId="20577"/>
          <ac:graphicFrameMkLst>
            <pc:docMk/>
            <pc:sldMk cId="0" sldId="274"/>
            <ac:graphicFrameMk id="3" creationId="{00000000-0000-0000-0000-000000000000}"/>
          </ac:graphicFrameMkLst>
        </pc:graphicFrameChg>
      </pc:sldChg>
    </pc:docChg>
  </pc:docChgLst>
  <pc:docChgLst>
    <pc:chgData name="rahul zapadiya" userId="1116e597dc1751d2" providerId="LiveId" clId="{676B3CF4-18C5-4552-94B9-107D3B5FDEEC}"/>
    <pc:docChg chg="custSel modSld">
      <pc:chgData name="rahul zapadiya" userId="1116e597dc1751d2" providerId="LiveId" clId="{676B3CF4-18C5-4552-94B9-107D3B5FDEEC}" dt="2025-04-24T04:25:50.739" v="13" actId="14100"/>
      <pc:docMkLst>
        <pc:docMk/>
      </pc:docMkLst>
      <pc:sldChg chg="addSp delSp modSp mod">
        <pc:chgData name="rahul zapadiya" userId="1116e597dc1751d2" providerId="LiveId" clId="{676B3CF4-18C5-4552-94B9-107D3B5FDEEC}" dt="2025-04-24T04:25:50.739" v="13" actId="14100"/>
        <pc:sldMkLst>
          <pc:docMk/>
          <pc:sldMk cId="0" sldId="268"/>
        </pc:sldMkLst>
        <pc:spChg chg="mod">
          <ac:chgData name="rahul zapadiya" userId="1116e597dc1751d2" providerId="LiveId" clId="{676B3CF4-18C5-4552-94B9-107D3B5FDEEC}" dt="2025-04-24T04:24:43.340" v="3" actId="1076"/>
          <ac:spMkLst>
            <pc:docMk/>
            <pc:sldMk cId="0" sldId="268"/>
            <ac:spMk id="6" creationId="{00000000-0000-0000-0000-000000000000}"/>
          </ac:spMkLst>
        </pc:spChg>
        <pc:grpChg chg="del">
          <ac:chgData name="rahul zapadiya" userId="1116e597dc1751d2" providerId="LiveId" clId="{676B3CF4-18C5-4552-94B9-107D3B5FDEEC}" dt="2025-04-24T04:24:25.593" v="0" actId="21"/>
          <ac:grpSpMkLst>
            <pc:docMk/>
            <pc:sldMk cId="0" sldId="268"/>
            <ac:grpSpMk id="2" creationId="{00000000-0000-0000-0000-000000000000}"/>
          </ac:grpSpMkLst>
        </pc:grpChg>
        <pc:picChg chg="add mod">
          <ac:chgData name="rahul zapadiya" userId="1116e597dc1751d2" providerId="LiveId" clId="{676B3CF4-18C5-4552-94B9-107D3B5FDEEC}" dt="2025-04-24T04:25:50.739" v="13" actId="14100"/>
          <ac:picMkLst>
            <pc:docMk/>
            <pc:sldMk cId="0" sldId="268"/>
            <ac:picMk id="8" creationId="{A6818AA4-CA6F-260B-6921-C2DCA7796AEA}"/>
          </ac:picMkLst>
        </pc:picChg>
        <pc:picChg chg="add mod">
          <ac:chgData name="rahul zapadiya" userId="1116e597dc1751d2" providerId="LiveId" clId="{676B3CF4-18C5-4552-94B9-107D3B5FDEEC}" dt="2025-04-24T04:25:27.618" v="8" actId="1076"/>
          <ac:picMkLst>
            <pc:docMk/>
            <pc:sldMk cId="0" sldId="268"/>
            <ac:picMk id="9" creationId="{91283867-4A91-0B62-2653-D2624F770F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6702" y="119905"/>
            <a:ext cx="47009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263" y="1572203"/>
            <a:ext cx="6974840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67188" y="6484363"/>
            <a:ext cx="202794" cy="15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paratedhvanit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hyperlink" Target="mailto:rahulzapadiya022@gmail.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2.jp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6029325"/>
          </a:xfrm>
          <a:custGeom>
            <a:avLst/>
            <a:gdLst/>
            <a:ahLst/>
            <a:cxnLst/>
            <a:rect l="l" t="t" r="r" b="b"/>
            <a:pathLst>
              <a:path w="10058400" h="6029325">
                <a:moveTo>
                  <a:pt x="10058400" y="6028943"/>
                </a:moveTo>
                <a:lnTo>
                  <a:pt x="0" y="6028943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28943"/>
                </a:lnTo>
                <a:close/>
              </a:path>
            </a:pathLst>
          </a:custGeom>
          <a:solidFill>
            <a:srgbClr val="B6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709416" y="3017519"/>
            <a:ext cx="928369" cy="17145"/>
          </a:xfrm>
          <a:custGeom>
            <a:avLst/>
            <a:gdLst/>
            <a:ahLst/>
            <a:cxnLst/>
            <a:rect l="l" t="t" r="r" b="b"/>
            <a:pathLst>
              <a:path w="928370" h="17144">
                <a:moveTo>
                  <a:pt x="928116" y="16764"/>
                </a:moveTo>
                <a:lnTo>
                  <a:pt x="0" y="16764"/>
                </a:lnTo>
                <a:lnTo>
                  <a:pt x="0" y="0"/>
                </a:lnTo>
                <a:lnTo>
                  <a:pt x="928116" y="0"/>
                </a:lnTo>
                <a:lnTo>
                  <a:pt x="928116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13148" y="6172200"/>
            <a:ext cx="403860" cy="17145"/>
          </a:xfrm>
          <a:custGeom>
            <a:avLst/>
            <a:gdLst/>
            <a:ahLst/>
            <a:cxnLst/>
            <a:rect l="l" t="t" r="r" b="b"/>
            <a:pathLst>
              <a:path w="403860" h="17145">
                <a:moveTo>
                  <a:pt x="403859" y="16764"/>
                </a:moveTo>
                <a:lnTo>
                  <a:pt x="0" y="16764"/>
                </a:lnTo>
                <a:lnTo>
                  <a:pt x="0" y="0"/>
                </a:lnTo>
                <a:lnTo>
                  <a:pt x="403859" y="0"/>
                </a:lnTo>
                <a:lnTo>
                  <a:pt x="403859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6851" y="1084545"/>
            <a:ext cx="4606925" cy="5650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1590" marR="5080">
              <a:lnSpc>
                <a:spcPct val="100800"/>
              </a:lnSpc>
              <a:spcBef>
                <a:spcPts val="8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School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Technology,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Design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and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-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Silver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970000"/>
                </a:solidFill>
                <a:latin typeface="Calibri"/>
                <a:cs typeface="Calibri"/>
              </a:rPr>
              <a:t>Oak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College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Compter</a:t>
            </a:r>
            <a:r>
              <a:rPr sz="1300" b="1" spc="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Department</a:t>
            </a:r>
            <a:r>
              <a:rPr sz="1300" b="1" spc="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300">
              <a:latin typeface="Calibri"/>
              <a:cs typeface="Calibri"/>
            </a:endParaRPr>
          </a:p>
          <a:p>
            <a:pPr marL="142240" algn="ctr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A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PROJECT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PRESENTATION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505"/>
              </a:spcBef>
            </a:pPr>
            <a:r>
              <a:rPr sz="1300" b="1" dirty="0">
                <a:latin typeface="Calibri"/>
                <a:cs typeface="Calibri"/>
              </a:rPr>
              <a:t>AI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Finance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Platform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1105"/>
              </a:spcBef>
            </a:pPr>
            <a:r>
              <a:rPr sz="1300" b="1" dirty="0">
                <a:latin typeface="Calibri"/>
                <a:cs typeface="Calibri"/>
              </a:rPr>
              <a:t>Submitted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By</a:t>
            </a:r>
            <a:endParaRPr sz="1300">
              <a:latin typeface="Calibri"/>
              <a:cs typeface="Calibri"/>
            </a:endParaRPr>
          </a:p>
          <a:p>
            <a:pPr marL="1618615" marR="1846580" algn="ctr">
              <a:lnSpc>
                <a:spcPct val="102299"/>
              </a:lnSpc>
              <a:spcBef>
                <a:spcPts val="935"/>
              </a:spcBef>
            </a:pPr>
            <a:r>
              <a:rPr sz="1300" dirty="0">
                <a:latin typeface="Calibri"/>
                <a:cs typeface="Calibri"/>
              </a:rPr>
              <a:t>Parate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Dhvanit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D </a:t>
            </a:r>
            <a:r>
              <a:rPr sz="1300" spc="-10" dirty="0">
                <a:latin typeface="Calibri"/>
                <a:cs typeface="Calibri"/>
              </a:rPr>
              <a:t>(EnNo:</a:t>
            </a:r>
            <a:endParaRPr sz="1300">
              <a:latin typeface="Calibri"/>
              <a:cs typeface="Calibri"/>
            </a:endParaRPr>
          </a:p>
          <a:p>
            <a:pPr marR="229235" algn="ctr">
              <a:lnSpc>
                <a:spcPct val="100000"/>
              </a:lnSpc>
              <a:spcBef>
                <a:spcPts val="1035"/>
              </a:spcBef>
            </a:pPr>
            <a:r>
              <a:rPr sz="1300" spc="-10" dirty="0">
                <a:latin typeface="Calibri"/>
                <a:cs typeface="Calibri"/>
              </a:rPr>
              <a:t>2204030102153)</a:t>
            </a:r>
            <a:endParaRPr sz="1300">
              <a:latin typeface="Calibri"/>
              <a:cs typeface="Calibri"/>
            </a:endParaRPr>
          </a:p>
          <a:p>
            <a:pPr marL="1457325" marR="1572260" indent="287655">
              <a:lnSpc>
                <a:spcPct val="100800"/>
              </a:lnSpc>
              <a:spcBef>
                <a:spcPts val="1005"/>
              </a:spcBef>
            </a:pPr>
            <a:r>
              <a:rPr sz="1300" dirty="0">
                <a:latin typeface="Calibri"/>
                <a:cs typeface="Calibri"/>
              </a:rPr>
              <a:t>Solanki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meet</a:t>
            </a:r>
            <a:r>
              <a:rPr sz="1300" spc="-50" dirty="0">
                <a:latin typeface="Calibri"/>
                <a:cs typeface="Calibri"/>
              </a:rPr>
              <a:t> V </a:t>
            </a:r>
            <a:r>
              <a:rPr sz="1300" spc="-20" dirty="0">
                <a:latin typeface="Calibri"/>
                <a:cs typeface="Calibri"/>
              </a:rPr>
              <a:t>(EnNo:2204030102644)</a:t>
            </a:r>
            <a:endParaRPr sz="1300">
              <a:latin typeface="Calibri"/>
              <a:cs typeface="Calibri"/>
            </a:endParaRPr>
          </a:p>
          <a:p>
            <a:pPr marL="1466215" marR="1493520" algn="ctr">
              <a:lnSpc>
                <a:spcPct val="102299"/>
              </a:lnSpc>
              <a:spcBef>
                <a:spcPts val="985"/>
              </a:spcBef>
            </a:pPr>
            <a:r>
              <a:rPr sz="1300" spc="-10" dirty="0">
                <a:latin typeface="Calibri"/>
                <a:cs typeface="Calibri"/>
              </a:rPr>
              <a:t>Zapadiya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Rahul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J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(En </a:t>
            </a:r>
            <a:r>
              <a:rPr sz="1300" spc="-30" dirty="0">
                <a:latin typeface="Calibri"/>
                <a:cs typeface="Calibri"/>
              </a:rPr>
              <a:t>no.: </a:t>
            </a:r>
            <a:r>
              <a:rPr sz="1300" spc="-10" dirty="0">
                <a:latin typeface="Calibri"/>
                <a:cs typeface="Calibri"/>
              </a:rPr>
              <a:t>2204030102835)</a:t>
            </a:r>
            <a:endParaRPr sz="1300">
              <a:latin typeface="Calibri"/>
              <a:cs typeface="Calibri"/>
            </a:endParaRPr>
          </a:p>
          <a:p>
            <a:pPr marL="1269365" marR="1013460" algn="ctr">
              <a:lnSpc>
                <a:spcPts val="3110"/>
              </a:lnSpc>
              <a:spcBef>
                <a:spcPts val="70"/>
              </a:spcBef>
            </a:pPr>
            <a:r>
              <a:rPr sz="1300" b="1" dirty="0">
                <a:latin typeface="Calibri"/>
                <a:cs typeface="Calibri"/>
              </a:rPr>
              <a:t>Bachelor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Computer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Application </a:t>
            </a:r>
            <a:r>
              <a:rPr sz="1300" b="1" dirty="0">
                <a:latin typeface="Calibri"/>
                <a:cs typeface="Calibri"/>
              </a:rPr>
              <a:t>Semester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VI</a:t>
            </a:r>
            <a:endParaRPr sz="1300">
              <a:latin typeface="Calibri"/>
              <a:cs typeface="Calibri"/>
            </a:endParaRPr>
          </a:p>
          <a:p>
            <a:pPr marL="479425" algn="ctr">
              <a:lnSpc>
                <a:spcPct val="100000"/>
              </a:lnSpc>
              <a:spcBef>
                <a:spcPts val="765"/>
              </a:spcBef>
            </a:pPr>
            <a:r>
              <a:rPr sz="1300" b="1" dirty="0">
                <a:latin typeface="Calibri"/>
                <a:cs typeface="Calibri"/>
              </a:rPr>
              <a:t>Group No: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26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  <a:spcBef>
                <a:spcPts val="5"/>
              </a:spcBef>
            </a:pPr>
            <a:r>
              <a:rPr sz="1300" b="1" spc="-10" dirty="0">
                <a:latin typeface="Calibri"/>
                <a:cs typeface="Calibri"/>
              </a:rPr>
              <a:t>Guide</a:t>
            </a: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Ms.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Vaishali </a:t>
            </a:r>
            <a:r>
              <a:rPr sz="1300" spc="-20" dirty="0">
                <a:latin typeface="Calibri"/>
                <a:cs typeface="Calibri"/>
              </a:rPr>
              <a:t>Patel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0174" y="1240054"/>
            <a:ext cx="2867660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976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5.1</a:t>
            </a:r>
            <a:r>
              <a:rPr sz="1300" b="1" spc="-7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SOFTWARE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52320"/>
              </p:ext>
            </p:extLst>
          </p:nvPr>
        </p:nvGraphicFramePr>
        <p:xfrm>
          <a:off x="655320" y="2426207"/>
          <a:ext cx="8717280" cy="152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3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Linux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/Window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Node.js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40" dirty="0">
                          <a:latin typeface="Calibri"/>
                          <a:cs typeface="Calibri"/>
                        </a:rPr>
                        <a:t>Front-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lang="en-IN" sz="1300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1300" dirty="0" err="1">
                          <a:latin typeface="Calibri"/>
                          <a:cs typeface="Calibri"/>
                        </a:rPr>
                        <a:t>js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React,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Tailwind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CSS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Back-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Supabase.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5320" y="4562855"/>
          <a:ext cx="8716645" cy="91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7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modern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browser.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Browser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Google</a:t>
                      </a:r>
                      <a:r>
                        <a:rPr sz="13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Chrome,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Firefox,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Safari,</a:t>
                      </a:r>
                      <a:r>
                        <a:rPr sz="13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Brave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etc.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5320" y="2426207"/>
          <a:ext cx="8716645" cy="144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1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2.0</a:t>
                      </a:r>
                      <a:r>
                        <a:rPr sz="13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GHz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3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5320" y="4373879"/>
          <a:ext cx="8717280" cy="150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1.6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GHz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58108" y="1240054"/>
            <a:ext cx="2921635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5.2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HARDWARE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97858" y="1041870"/>
            <a:ext cx="162813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6.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FLOWCHART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7620" y="1603247"/>
            <a:ext cx="10076815" cy="5123815"/>
            <a:chOff x="-7620" y="1603247"/>
            <a:chExt cx="10076815" cy="512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9" y="6182868"/>
              <a:ext cx="312419" cy="312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1621536"/>
              <a:ext cx="10049256" cy="509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7" y="1613915"/>
              <a:ext cx="10055860" cy="5102860"/>
            </a:xfrm>
            <a:custGeom>
              <a:avLst/>
              <a:gdLst/>
              <a:ahLst/>
              <a:cxnLst/>
              <a:rect l="l" t="t" r="r" b="b"/>
              <a:pathLst>
                <a:path w="10055860" h="5102859">
                  <a:moveTo>
                    <a:pt x="0" y="5102351"/>
                  </a:moveTo>
                  <a:lnTo>
                    <a:pt x="0" y="0"/>
                  </a:lnTo>
                  <a:lnTo>
                    <a:pt x="1005535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9187" y="3191268"/>
              <a:ext cx="4066540" cy="1798320"/>
            </a:xfrm>
            <a:custGeom>
              <a:avLst/>
              <a:gdLst/>
              <a:ahLst/>
              <a:cxnLst/>
              <a:rect l="l" t="t" r="r" b="b"/>
              <a:pathLst>
                <a:path w="4066540" h="1798320">
                  <a:moveTo>
                    <a:pt x="2179320" y="1734299"/>
                  </a:moveTo>
                  <a:lnTo>
                    <a:pt x="2159508" y="1735823"/>
                  </a:lnTo>
                  <a:lnTo>
                    <a:pt x="2159508" y="1734299"/>
                  </a:lnTo>
                  <a:lnTo>
                    <a:pt x="2156460" y="1706867"/>
                  </a:lnTo>
                  <a:lnTo>
                    <a:pt x="2153412" y="1662671"/>
                  </a:lnTo>
                  <a:lnTo>
                    <a:pt x="2147316" y="1618475"/>
                  </a:lnTo>
                  <a:lnTo>
                    <a:pt x="2132076" y="1536179"/>
                  </a:lnTo>
                  <a:lnTo>
                    <a:pt x="2121408" y="1498079"/>
                  </a:lnTo>
                  <a:lnTo>
                    <a:pt x="2116836" y="1479791"/>
                  </a:lnTo>
                  <a:lnTo>
                    <a:pt x="2110740" y="1463027"/>
                  </a:lnTo>
                  <a:lnTo>
                    <a:pt x="2104644" y="1444739"/>
                  </a:lnTo>
                  <a:lnTo>
                    <a:pt x="2100072" y="1429499"/>
                  </a:lnTo>
                  <a:lnTo>
                    <a:pt x="2093976" y="1414259"/>
                  </a:lnTo>
                  <a:lnTo>
                    <a:pt x="2086356" y="1399019"/>
                  </a:lnTo>
                  <a:lnTo>
                    <a:pt x="2080260" y="1385303"/>
                  </a:lnTo>
                  <a:lnTo>
                    <a:pt x="2074164" y="1373111"/>
                  </a:lnTo>
                  <a:lnTo>
                    <a:pt x="2051304" y="1339583"/>
                  </a:lnTo>
                  <a:lnTo>
                    <a:pt x="2019300" y="1310627"/>
                  </a:lnTo>
                  <a:lnTo>
                    <a:pt x="2011680" y="1307579"/>
                  </a:lnTo>
                  <a:lnTo>
                    <a:pt x="2010156" y="1307579"/>
                  </a:lnTo>
                  <a:lnTo>
                    <a:pt x="2004060" y="1304531"/>
                  </a:lnTo>
                  <a:lnTo>
                    <a:pt x="1993392" y="1304531"/>
                  </a:lnTo>
                  <a:lnTo>
                    <a:pt x="1987296" y="1303007"/>
                  </a:lnTo>
                  <a:lnTo>
                    <a:pt x="1981200" y="1303007"/>
                  </a:lnTo>
                  <a:lnTo>
                    <a:pt x="1975104" y="1301483"/>
                  </a:lnTo>
                  <a:lnTo>
                    <a:pt x="1967484" y="1298435"/>
                  </a:lnTo>
                  <a:lnTo>
                    <a:pt x="1955292" y="1292339"/>
                  </a:lnTo>
                  <a:lnTo>
                    <a:pt x="1949196" y="1287767"/>
                  </a:lnTo>
                  <a:lnTo>
                    <a:pt x="1941576" y="1283195"/>
                  </a:lnTo>
                  <a:lnTo>
                    <a:pt x="1905000" y="1242047"/>
                  </a:lnTo>
                  <a:lnTo>
                    <a:pt x="1883664" y="1205471"/>
                  </a:lnTo>
                  <a:lnTo>
                    <a:pt x="1866900" y="1164323"/>
                  </a:lnTo>
                  <a:lnTo>
                    <a:pt x="1850136" y="1092695"/>
                  </a:lnTo>
                  <a:lnTo>
                    <a:pt x="1847088" y="1068311"/>
                  </a:lnTo>
                  <a:lnTo>
                    <a:pt x="1847088" y="1043927"/>
                  </a:lnTo>
                  <a:lnTo>
                    <a:pt x="1825752" y="1043927"/>
                  </a:lnTo>
                  <a:lnTo>
                    <a:pt x="1825752" y="1069835"/>
                  </a:lnTo>
                  <a:lnTo>
                    <a:pt x="1828800" y="1095743"/>
                  </a:lnTo>
                  <a:lnTo>
                    <a:pt x="1839468" y="1146035"/>
                  </a:lnTo>
                  <a:lnTo>
                    <a:pt x="1854708" y="1193279"/>
                  </a:lnTo>
                  <a:lnTo>
                    <a:pt x="1876044" y="1234427"/>
                  </a:lnTo>
                  <a:lnTo>
                    <a:pt x="1900428" y="1271003"/>
                  </a:lnTo>
                  <a:lnTo>
                    <a:pt x="1929384" y="1299959"/>
                  </a:lnTo>
                  <a:lnTo>
                    <a:pt x="1935480" y="1304531"/>
                  </a:lnTo>
                  <a:lnTo>
                    <a:pt x="1943100" y="1310627"/>
                  </a:lnTo>
                  <a:lnTo>
                    <a:pt x="1952244" y="1313675"/>
                  </a:lnTo>
                  <a:lnTo>
                    <a:pt x="1959864" y="1318247"/>
                  </a:lnTo>
                  <a:lnTo>
                    <a:pt x="1967484" y="1321295"/>
                  </a:lnTo>
                  <a:lnTo>
                    <a:pt x="1975104" y="1322819"/>
                  </a:lnTo>
                  <a:lnTo>
                    <a:pt x="1984248" y="1324343"/>
                  </a:lnTo>
                  <a:lnTo>
                    <a:pt x="1991868" y="1324343"/>
                  </a:lnTo>
                  <a:lnTo>
                    <a:pt x="1999488" y="1325867"/>
                  </a:lnTo>
                  <a:lnTo>
                    <a:pt x="1997964" y="1325867"/>
                  </a:lnTo>
                  <a:lnTo>
                    <a:pt x="2005584" y="1327391"/>
                  </a:lnTo>
                  <a:lnTo>
                    <a:pt x="2004060" y="1327391"/>
                  </a:lnTo>
                  <a:lnTo>
                    <a:pt x="2016252" y="1333487"/>
                  </a:lnTo>
                  <a:lnTo>
                    <a:pt x="2022348" y="1339583"/>
                  </a:lnTo>
                  <a:lnTo>
                    <a:pt x="2029968" y="1345679"/>
                  </a:lnTo>
                  <a:lnTo>
                    <a:pt x="2055876" y="1383779"/>
                  </a:lnTo>
                  <a:lnTo>
                    <a:pt x="2074164" y="1421879"/>
                  </a:lnTo>
                  <a:lnTo>
                    <a:pt x="2090928" y="1469123"/>
                  </a:lnTo>
                  <a:lnTo>
                    <a:pt x="2097024" y="1485887"/>
                  </a:lnTo>
                  <a:lnTo>
                    <a:pt x="2110740" y="1540751"/>
                  </a:lnTo>
                  <a:lnTo>
                    <a:pt x="2119884" y="1580375"/>
                  </a:lnTo>
                  <a:lnTo>
                    <a:pt x="2132076" y="1665719"/>
                  </a:lnTo>
                  <a:lnTo>
                    <a:pt x="2136648" y="1708391"/>
                  </a:lnTo>
                  <a:lnTo>
                    <a:pt x="2138121" y="1735823"/>
                  </a:lnTo>
                  <a:lnTo>
                    <a:pt x="2116836" y="1735823"/>
                  </a:lnTo>
                  <a:lnTo>
                    <a:pt x="2150364" y="1798307"/>
                  </a:lnTo>
                  <a:lnTo>
                    <a:pt x="2174748" y="1746491"/>
                  </a:lnTo>
                  <a:lnTo>
                    <a:pt x="2175319" y="1744967"/>
                  </a:lnTo>
                  <a:lnTo>
                    <a:pt x="2179320" y="1734299"/>
                  </a:lnTo>
                  <a:close/>
                </a:path>
                <a:path w="4066540" h="1798320">
                  <a:moveTo>
                    <a:pt x="4066044" y="256032"/>
                  </a:moveTo>
                  <a:lnTo>
                    <a:pt x="4052786" y="248412"/>
                  </a:lnTo>
                  <a:lnTo>
                    <a:pt x="4005084" y="220980"/>
                  </a:lnTo>
                  <a:lnTo>
                    <a:pt x="4005084" y="248412"/>
                  </a:lnTo>
                  <a:lnTo>
                    <a:pt x="1524" y="0"/>
                  </a:lnTo>
                  <a:lnTo>
                    <a:pt x="0" y="9144"/>
                  </a:lnTo>
                  <a:lnTo>
                    <a:pt x="4003560" y="256032"/>
                  </a:lnTo>
                  <a:lnTo>
                    <a:pt x="4002036" y="283464"/>
                  </a:lnTo>
                  <a:lnTo>
                    <a:pt x="4066044" y="25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489450" y="0"/>
            <a:ext cx="1079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18AA4-CA6F-260B-6921-C2DCA779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0058400" cy="746760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91283867-4A91-0B62-2653-D2624F770F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1081668"/>
            <a:ext cx="1629155" cy="473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24475" y="1029735"/>
            <a:ext cx="17087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DATAFLOW</a:t>
            </a: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72E5F-134F-587D-0612-101EE7B1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268"/>
            <a:ext cx="10058400" cy="570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57528"/>
            <a:ext cx="10058400" cy="5158740"/>
            <a:chOff x="0" y="1557528"/>
            <a:chExt cx="10058400" cy="51587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80" y="6182867"/>
              <a:ext cx="312419" cy="312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528"/>
              <a:ext cx="10058400" cy="515873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17330" y="1215623"/>
            <a:ext cx="25850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4" algn="l"/>
                <a:tab pos="1317625" algn="l"/>
                <a:tab pos="2293620" algn="l"/>
              </a:tabLst>
            </a:pP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8.2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LEVEL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DFD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BB9AF-0E4F-3DEE-AA16-FFC04149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"/>
            <a:ext cx="100584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7729" y="1090653"/>
            <a:ext cx="15087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9.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300" b="1" u="heavy" spc="3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DICTIONARY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413" y="1905972"/>
            <a:ext cx="1559560" cy="160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95"/>
              </a:spcBef>
              <a:buFont typeface="Segoe UI Symbol"/>
              <a:buChar char="❖"/>
              <a:tabLst>
                <a:tab pos="370205" algn="l"/>
              </a:tabLst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TABLE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NAME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Segoe UI Symbol"/>
              <a:buChar char="❖"/>
            </a:pP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budgets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2712" y="3054095"/>
          <a:ext cx="9508490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2120">
                <a:tc>
                  <a:txBody>
                    <a:bodyPr/>
                    <a:lstStyle/>
                    <a:p>
                      <a:pPr marL="4699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ClerkUserId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email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107eb73c-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beee-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181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4db1-b2b8-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3a5b9e259cd6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user_2skKGwvqb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4699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nc2jW5dv5IYKn35 3iP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paratedhvanit@gmail.com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04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16:01:07.938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3591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4cb3-a033-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user_2sToAYnLCj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128905">
                        <a:lnSpc>
                          <a:spcPts val="16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Cvx4iTTZAS7ryEv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QK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dhvanitparate123@gmail.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03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12:13:29.027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25a17f1e-d6b4-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689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4e5a-a468-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64b841f3f011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user_2vASZZqJdH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8890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t2ixMbHpMZlfPw 135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rahulzapadiya022@gmail.c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09:34:47.263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712" y="1734311"/>
          <a:ext cx="9304019" cy="939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2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  <a:tabLst>
                          <a:tab pos="105029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  <a:tabLst>
                          <a:tab pos="105219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information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68069" y="1240054"/>
            <a:ext cx="3994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71827"/>
          <a:ext cx="938847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  <a:tabLst>
                          <a:tab pos="104394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 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  <a:tabLst>
                          <a:tab pos="1043940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accounts</a:t>
                      </a:r>
                      <a:r>
                        <a:rPr sz="1300" spc="-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Details.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54144"/>
              </p:ext>
            </p:extLst>
          </p:nvPr>
        </p:nvGraphicFramePr>
        <p:xfrm>
          <a:off x="320040" y="3185160"/>
          <a:ext cx="9390378" cy="2007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9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58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 marL="4826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Balance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598d5b1e-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597a-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4018-a7b4-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fdc5ad4a677f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Work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CURRENT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1000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12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05:44:11.78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da65d212-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1c37-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 marR="487680">
                        <a:lnSpc>
                          <a:spcPts val="1600"/>
                        </a:lnSpc>
                        <a:spcBef>
                          <a:spcPts val="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4be3-aeb3-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c3709bc7e6d8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SAVINGS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189892.83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09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16:46:07.267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17140" y="1186691"/>
            <a:ext cx="6375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73993"/>
              </p:ext>
            </p:extLst>
          </p:nvPr>
        </p:nvGraphicFramePr>
        <p:xfrm>
          <a:off x="320040" y="3486911"/>
          <a:ext cx="9307829" cy="162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74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Sr. 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lastAlert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e7d976cc-f656-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3000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03-28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12:08:08.155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44c0-a9bd-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02:28:33.655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d9f8064b3f24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lang="en-IN" sz="1300" spc="-10">
                          <a:latin typeface="Calibri"/>
                          <a:cs typeface="Calibri"/>
                        </a:rPr>
                        <a:t>E8d98cvv-f7f9-44co-a9bd-d9f8064b3f55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lang="en-IN" sz="1300" spc="-10" dirty="0">
                          <a:latin typeface="Calibri"/>
                          <a:cs typeface="Calibri"/>
                        </a:rPr>
                        <a:t>500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Foreign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id.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12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19905" y="1145543"/>
            <a:ext cx="5041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Budget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48538" y="1230892"/>
            <a:ext cx="1379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PROFILE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5424" y="1906523"/>
          <a:ext cx="8376919" cy="444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7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Profile: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Objective: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financial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tracking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(GEMINI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API).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Manage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budgets,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transactions, and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alerts/reports.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base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Front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JS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(For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side)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Supabase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Database,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Clerk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Authenatication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Duration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Months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Guide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Mrs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Vaishali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Patel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 marR="3475990">
                        <a:lnSpc>
                          <a:spcPts val="1660"/>
                        </a:lnSpc>
                      </a:pPr>
                      <a:r>
                        <a:rPr sz="1300" spc="-40" dirty="0">
                          <a:latin typeface="Calibri"/>
                          <a:cs typeface="Calibri"/>
                        </a:rPr>
                        <a:t>Parate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5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2204030102153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Solanki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Meet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2204030102644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2204030102835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Department Of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Computer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R="66040" algn="r">
                        <a:lnSpc>
                          <a:spcPts val="1075"/>
                        </a:lnSpc>
                        <a:spcBef>
                          <a:spcPts val="385"/>
                        </a:spcBef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transaction_jd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spc="14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14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 a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 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 c t i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53168" y="1145543"/>
            <a:ext cx="87121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0040" y="2962655"/>
          <a:ext cx="9298303" cy="373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6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9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563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7953f50e-c580-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500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Paid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Dinner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food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473d-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ac37-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10:06:47.589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24996ef47ee5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8e64f72c-fcf3-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Shopping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Home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groceries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40ea-9ea2-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09:38:28.976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40e7d7dff596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7e8528cc-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858a-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INCOME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6999.97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Received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Salary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(Recurring)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salary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48fa-84cc-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13:48:28.658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5b5c6363f784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cf08dc6a-5693-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4198-b5e1-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07:17:09.544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97d442d3f568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217fdd6d-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269.77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2.77L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Petrol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transportation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3050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ed19-4eba-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00:00:00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ac54-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24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4fda252726cb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6651" y="3722579"/>
            <a:ext cx="13982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10.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3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WEBSITE</a:t>
            </a:r>
            <a:r>
              <a:rPr sz="1300" b="1" u="heavy" spc="-9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DESIGN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92588" y="6471917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1641" y="6900095"/>
            <a:ext cx="831088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Login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features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clean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interface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with 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platform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logo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top left.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10" dirty="0">
                <a:latin typeface="Calibri"/>
                <a:cs typeface="Calibri"/>
              </a:rPr>
              <a:t> either </a:t>
            </a:r>
            <a:r>
              <a:rPr sz="1300" dirty="0">
                <a:latin typeface="Calibri"/>
                <a:cs typeface="Calibri"/>
              </a:rPr>
              <a:t>through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entering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 email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address.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includes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Welcome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message,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prominent </a:t>
            </a:r>
            <a:r>
              <a:rPr sz="1300" dirty="0">
                <a:latin typeface="Calibri"/>
                <a:cs typeface="Calibri"/>
              </a:rPr>
              <a:t>continue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button,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up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Users. 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 Clerk,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indicated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bottom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the </a:t>
            </a:r>
            <a:r>
              <a:rPr sz="1300" dirty="0">
                <a:latin typeface="Calibri"/>
                <a:cs typeface="Calibri"/>
              </a:rPr>
              <a:t>login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card.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6751" y="1246082"/>
            <a:ext cx="7518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20" dirty="0">
                <a:latin typeface="Calibri"/>
                <a:cs typeface="Calibri"/>
              </a:rPr>
              <a:t> 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94087" y="6473418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4667"/>
            <a:ext cx="10058400" cy="5385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41148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8076"/>
            <a:ext cx="10050779" cy="54437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642" y="6075657"/>
            <a:ext cx="9676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Description: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Email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Verification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minimal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professional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layout.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top,</a:t>
            </a:r>
            <a:r>
              <a:rPr sz="1800" spc="-25" dirty="0">
                <a:latin typeface="Arial MT"/>
                <a:cs typeface="Arial MT"/>
              </a:rPr>
              <a:t> the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logo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placed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Silver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Oak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University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emblem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page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575" y="5708358"/>
            <a:ext cx="4808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After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Login website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App.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0533" y="1378687"/>
            <a:ext cx="14287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After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10" dirty="0">
                <a:latin typeface="Calibri"/>
                <a:cs typeface="Calibri"/>
              </a:rPr>
              <a:t> Interface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259" y="1815083"/>
            <a:ext cx="7659623" cy="3794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9625" y="5322749"/>
            <a:ext cx="8926830" cy="622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Welth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platform showcases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six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key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features: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Advanced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Analytics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AI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Powered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Scanner,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Intelligent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Planning,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Multi-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Supports,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Multi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Currency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capabilities,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deliver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Personalized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recommendations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all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Presented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user-friendly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grid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layout.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485" y="1378687"/>
            <a:ext cx="13906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Features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 </a:t>
            </a:r>
            <a:r>
              <a:rPr sz="1300" b="1" spc="-10" dirty="0">
                <a:latin typeface="Calibri"/>
                <a:cs typeface="Calibri"/>
              </a:rPr>
              <a:t>Website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591" y="1872995"/>
            <a:ext cx="9201911" cy="34000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322749"/>
            <a:ext cx="868553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“Create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New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Account”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section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providesoptions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setting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either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Savings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name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select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form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dropdown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menu,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initial</a:t>
            </a:r>
            <a:r>
              <a:rPr sz="1300" spc="-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balance,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choose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whether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make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default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accounts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transactions.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allows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Organize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their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better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management.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12" y="1349755"/>
            <a:ext cx="14433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Create Account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1737360"/>
            <a:ext cx="8619744" cy="3541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8487" y="5882101"/>
            <a:ext cx="57619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Dashboard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create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manage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account.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1" y="1380214"/>
            <a:ext cx="11353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Dashboard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151" y="1871472"/>
            <a:ext cx="8420099" cy="3706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703787"/>
            <a:ext cx="862965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“Add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Transaction”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provides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a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user-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friendly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recorfing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Users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either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manually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input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details(type,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amount,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category,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description)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“Scan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Receipt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AI”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features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data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extraction.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option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set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recurring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regular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payments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income.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8508" y="1238669"/>
            <a:ext cx="1658112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Add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lang="en-US" sz="1300" b="1" spc="-20" dirty="0">
                <a:latin typeface="Calibri"/>
                <a:cs typeface="Calibri"/>
              </a:rPr>
              <a:t>Transaction Page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675" y="1580388"/>
            <a:ext cx="8075675" cy="4081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1840" y="5266442"/>
            <a:ext cx="55860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see 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statements.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0134" y="1378687"/>
            <a:ext cx="9512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Account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819655"/>
            <a:ext cx="8686800" cy="32659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242059"/>
            <a:ext cx="6377940" cy="38735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690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2.</a:t>
            </a:r>
            <a:r>
              <a:rPr sz="1300" b="1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EXISTING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387" y="2460743"/>
            <a:ext cx="5561965" cy="239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320" indent="-251460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Most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 require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input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Receipt 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be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manually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which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time-</a:t>
            </a:r>
            <a:r>
              <a:rPr sz="1300" dirty="0">
                <a:latin typeface="Calibri"/>
                <a:cs typeface="Calibri"/>
              </a:rPr>
              <a:t>consuming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error-prone.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often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requires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separate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spreadsheets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applications.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Many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existing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lack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intelligent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notification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overruns.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Limited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AI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integration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automating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financial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extraction.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check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avoid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overspending.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952" y="5493477"/>
            <a:ext cx="9429750" cy="6286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records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view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welth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finance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displays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tabular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list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of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description,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category,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columns.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expenses(Marked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red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minus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income(in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green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plus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color-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coded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categories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easy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identification.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search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filtering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options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help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patterns.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3797" y="1348228"/>
            <a:ext cx="2276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Statement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Overview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904" y="1743456"/>
            <a:ext cx="9500616" cy="3596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9186" y="5158148"/>
            <a:ext cx="7557770" cy="4260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edit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 with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validation.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easily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Edit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Whenever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future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if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they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want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change.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0" y="1371600"/>
            <a:ext cx="3043939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Edit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lang="en-US" sz="1300" b="1" spc="-30" dirty="0">
                <a:latin typeface="Calibri"/>
                <a:cs typeface="Calibri"/>
              </a:rPr>
              <a:t>Transaction</a:t>
            </a:r>
            <a:r>
              <a:rPr sz="1300" b="1" spc="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page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with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validation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027" y="1783080"/>
            <a:ext cx="7929371" cy="3322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924" y="5274077"/>
            <a:ext cx="943102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email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 alert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form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senrt to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Dhvanit Parate warning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 they’ve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98.9%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of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monthly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budget.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alert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provides clear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information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showing the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total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amount(2000),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so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far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(1978),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remaining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balance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(22).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helps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spending 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avoid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exceending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predetermined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budget limits.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549" y="1378687"/>
            <a:ext cx="889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Alert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192" y="1822704"/>
            <a:ext cx="5669279" cy="3404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0216" y="112315"/>
            <a:ext cx="242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Monthly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Financial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Report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544" y="757428"/>
            <a:ext cx="5926835" cy="63962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470916"/>
            <a:ext cx="1658111" cy="4831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52400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9675" y="150876"/>
            <a:ext cx="5951219" cy="61508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9841" y="6324124"/>
            <a:ext cx="90043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glance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money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flowed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during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March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—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tracking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earnings, </a:t>
            </a:r>
            <a:r>
              <a:rPr sz="1800" b="1" dirty="0">
                <a:latin typeface="Arial"/>
                <a:cs typeface="Arial"/>
              </a:rPr>
              <a:t>spending,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where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all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went!</a:t>
            </a:r>
            <a:endParaRPr sz="1800">
              <a:latin typeface="Arial"/>
              <a:cs typeface="Arial"/>
            </a:endParaRPr>
          </a:p>
          <a:p>
            <a:pPr marL="12700" marR="24187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groceries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travel,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dollar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categorized. </a:t>
            </a:r>
            <a:r>
              <a:rPr sz="1800" dirty="0">
                <a:latin typeface="Arial MT"/>
                <a:cs typeface="Arial MT"/>
              </a:rPr>
              <a:t>Income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outweighed expenses,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leading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healthy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savings.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snapshot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helps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financial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habits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month.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791" y="1645920"/>
            <a:ext cx="8263127" cy="4771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16841" y="1209515"/>
            <a:ext cx="8432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11.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TESTING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0505" y="1646682"/>
          <a:ext cx="8254997" cy="475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Output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Registration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04825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Register with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valid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credentials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67030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account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17804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Scan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clear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text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3848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extracted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correctly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62801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Add,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edit,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delete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9908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Operations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performed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Setting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77660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Exceed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80%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Alert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email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5877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report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1750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Report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57" y="1302499"/>
            <a:ext cx="5197475" cy="247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739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12.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FUTURE</a:t>
            </a:r>
            <a:r>
              <a:rPr sz="1300" b="1" u="heavy" spc="-5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ENHANCEMENT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Mobile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application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development.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 spending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insights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Advanced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analytics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forecasting.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Expense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sharing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functionality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groups.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Investment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Multiple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currency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support.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Financial</a:t>
            </a:r>
            <a:r>
              <a:rPr spc="-35" dirty="0"/>
              <a:t> </a:t>
            </a:r>
            <a:r>
              <a:rPr dirty="0"/>
              <a:t>Software</a:t>
            </a:r>
            <a:r>
              <a:rPr spc="-3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dirty="0"/>
              <a:t>App</a:t>
            </a:r>
            <a:r>
              <a:rPr spc="-15" dirty="0"/>
              <a:t> </a:t>
            </a:r>
            <a:r>
              <a:rPr spc="-10" dirty="0"/>
              <a:t>References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Flowlu</a:t>
            </a:r>
            <a:r>
              <a:rPr spc="-2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Online</a:t>
            </a:r>
            <a:r>
              <a:rPr spc="-30" dirty="0"/>
              <a:t> </a:t>
            </a:r>
            <a:r>
              <a:rPr dirty="0"/>
              <a:t>Work</a:t>
            </a:r>
            <a:r>
              <a:rPr spc="-25" dirty="0"/>
              <a:t> </a:t>
            </a:r>
            <a:r>
              <a:rPr dirty="0"/>
              <a:t>Management</a:t>
            </a:r>
            <a:r>
              <a:rPr spc="-45" dirty="0"/>
              <a:t> </a:t>
            </a:r>
            <a:r>
              <a:rPr dirty="0"/>
              <a:t>Software</a:t>
            </a:r>
            <a:r>
              <a:rPr spc="-4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10" dirty="0"/>
              <a:t>Teams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Quicken</a:t>
            </a:r>
            <a:r>
              <a:rPr spc="-35" dirty="0"/>
              <a:t> </a:t>
            </a:r>
            <a:r>
              <a:rPr dirty="0"/>
              <a:t>Personal</a:t>
            </a:r>
            <a:r>
              <a:rPr spc="-45" dirty="0"/>
              <a:t> </a:t>
            </a:r>
            <a:r>
              <a:rPr dirty="0"/>
              <a:t>Finance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Money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50" dirty="0"/>
              <a:t> </a:t>
            </a:r>
            <a:r>
              <a:rPr dirty="0"/>
              <a:t>Software</a:t>
            </a:r>
            <a:r>
              <a:rPr spc="-35" dirty="0"/>
              <a:t> </a:t>
            </a:r>
            <a:r>
              <a:rPr dirty="0"/>
              <a:t>|</a:t>
            </a:r>
            <a:r>
              <a:rPr spc="-45" dirty="0"/>
              <a:t> </a:t>
            </a:r>
            <a:r>
              <a:rPr spc="-10" dirty="0"/>
              <a:t>Quicken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Money</a:t>
            </a:r>
            <a:r>
              <a:rPr spc="-30" dirty="0"/>
              <a:t> </a:t>
            </a:r>
            <a:r>
              <a:rPr dirty="0"/>
              <a:t>Manager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Planner</a:t>
            </a:r>
            <a:r>
              <a:rPr spc="-25" dirty="0"/>
              <a:t> </a:t>
            </a:r>
            <a:r>
              <a:rPr dirty="0"/>
              <a:t>|</a:t>
            </a:r>
            <a:r>
              <a:rPr spc="-25" dirty="0"/>
              <a:t> </a:t>
            </a:r>
            <a:r>
              <a:rPr spc="-10" dirty="0"/>
              <a:t>Spendee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EveryDollar</a:t>
            </a:r>
            <a:r>
              <a:rPr spc="-4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Ramsey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Best</a:t>
            </a:r>
            <a:r>
              <a:rPr spc="-45" dirty="0"/>
              <a:t> </a:t>
            </a:r>
            <a:r>
              <a:rPr dirty="0"/>
              <a:t>Home</a:t>
            </a:r>
            <a:r>
              <a:rPr spc="-2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App</a:t>
            </a:r>
            <a:r>
              <a:rPr spc="-1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Android, iPhone,</a:t>
            </a:r>
            <a:r>
              <a:rPr spc="-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dirty="0"/>
              <a:t>Web</a:t>
            </a:r>
            <a:r>
              <a:rPr spc="-10" dirty="0"/>
              <a:t> </a:t>
            </a:r>
            <a:r>
              <a:rPr dirty="0"/>
              <a:t>|</a:t>
            </a:r>
            <a:r>
              <a:rPr spc="-20" dirty="0"/>
              <a:t> </a:t>
            </a:r>
            <a:r>
              <a:rPr spc="-10" dirty="0"/>
              <a:t>Goodbudget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079964"/>
            <a:ext cx="1289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13.</a:t>
            </a:r>
            <a:r>
              <a:rPr sz="1300" b="1" u="heavy" spc="-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BIBLIOGRAPHY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994" y="2707660"/>
            <a:ext cx="4069715" cy="320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 indent="-88900">
              <a:lnSpc>
                <a:spcPct val="100000"/>
              </a:lnSpc>
              <a:spcBef>
                <a:spcPts val="95"/>
              </a:spcBef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Next.js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https://nextjs.org/docs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React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https://reactjs.org/docs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Supabase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https://supabase.io/docs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Clerk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https://clerk.com/docs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94615" indent="-92075">
              <a:lnSpc>
                <a:spcPct val="100000"/>
              </a:lnSpc>
              <a:buSzPct val="88461"/>
              <a:buChar char="•"/>
              <a:tabLst>
                <a:tab pos="94615" algn="l"/>
              </a:tabLst>
            </a:pPr>
            <a:r>
              <a:rPr sz="1300" dirty="0">
                <a:latin typeface="Calibri"/>
                <a:cs typeface="Calibri"/>
              </a:rPr>
              <a:t>Arcjet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https://docs.arcjet.com/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Gemini API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Documentation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Tailwind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CSS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https://tailwindcss.com/docs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Shad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UI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https://ui.shadcn.com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50893" y="3664742"/>
            <a:ext cx="12503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THANK</a:t>
            </a:r>
            <a:r>
              <a:rPr sz="20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62626"/>
                </a:solidFill>
                <a:latin typeface="Calibri"/>
                <a:cs typeface="Calibri"/>
              </a:rPr>
              <a:t>YOU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16024" y="1150620"/>
            <a:ext cx="6377940" cy="75438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300">
              <a:latin typeface="Times New Roman"/>
              <a:cs typeface="Times New Roman"/>
            </a:endParaRPr>
          </a:p>
          <a:p>
            <a:pPr marL="1536065">
              <a:lnSpc>
                <a:spcPct val="100000"/>
              </a:lnSpc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NEED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824" y="2352569"/>
            <a:ext cx="5807710" cy="234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indent="-249554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 receipt scanning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saves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time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reduces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entry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errors.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Integrated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management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single </a:t>
            </a:r>
            <a:r>
              <a:rPr sz="1300" spc="-10" dirty="0">
                <a:latin typeface="Calibri"/>
                <a:cs typeface="Calibri"/>
              </a:rPr>
              <a:t>platform.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Proactive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prevent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overspending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(email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 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threshold).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 extraction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faster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more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accurate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record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keeping.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-10" dirty="0">
                <a:latin typeface="Calibri"/>
                <a:cs typeface="Calibri"/>
              </a:rPr>
              <a:t> generation.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Responsive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works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devices.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393956"/>
            <a:ext cx="1752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COMPARATIVE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ANALYSIS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9179" y="2052827"/>
          <a:ext cx="8361044" cy="4333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YNAB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r>
                        <a:rPr sz="13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Capital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UI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Integration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Authentication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Free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680" y="2583180"/>
            <a:ext cx="441959" cy="3627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6376" y="2583180"/>
            <a:ext cx="440435" cy="3627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6072" y="2583180"/>
            <a:ext cx="440435" cy="362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1196" y="2583180"/>
            <a:ext cx="443483" cy="362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6680" y="3128772"/>
            <a:ext cx="441959" cy="3611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6376" y="3128772"/>
            <a:ext cx="440435" cy="3611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6072" y="3128772"/>
            <a:ext cx="440435" cy="3611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11196" y="3128772"/>
            <a:ext cx="443483" cy="3611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6680" y="3668267"/>
            <a:ext cx="441959" cy="3611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56376" y="3668267"/>
            <a:ext cx="440435" cy="3611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6072" y="3668267"/>
            <a:ext cx="440435" cy="3611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11196" y="3668267"/>
            <a:ext cx="443483" cy="3611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6680" y="4209288"/>
            <a:ext cx="441959" cy="3611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56376" y="4209288"/>
            <a:ext cx="440435" cy="3611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86072" y="4209288"/>
            <a:ext cx="440435" cy="3611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11196" y="4209288"/>
            <a:ext cx="443483" cy="3611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26680" y="4753356"/>
            <a:ext cx="441959" cy="3611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6376" y="4753356"/>
            <a:ext cx="440435" cy="3611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86072" y="4753356"/>
            <a:ext cx="440435" cy="3611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11196" y="4753356"/>
            <a:ext cx="443483" cy="3611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26680" y="5294376"/>
            <a:ext cx="441959" cy="36118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56376" y="5294376"/>
            <a:ext cx="440435" cy="3611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86072" y="5294376"/>
            <a:ext cx="440435" cy="36118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1196" y="5294376"/>
            <a:ext cx="443483" cy="36118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26680" y="5838444"/>
            <a:ext cx="441959" cy="36118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56376" y="5838444"/>
            <a:ext cx="440435" cy="36118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86072" y="5838444"/>
            <a:ext cx="440435" cy="3611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11196" y="5838444"/>
            <a:ext cx="443483" cy="361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7974" y="1166558"/>
            <a:ext cx="6403975" cy="716915"/>
            <a:chOff x="1827974" y="1166558"/>
            <a:chExt cx="6403975" cy="716915"/>
          </a:xfrm>
        </p:grpSpPr>
        <p:sp>
          <p:nvSpPr>
            <p:cNvPr id="4" name="object 4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6377940" y="690372"/>
                  </a:moveTo>
                  <a:lnTo>
                    <a:pt x="0" y="690372"/>
                  </a:lnTo>
                  <a:lnTo>
                    <a:pt x="0" y="0"/>
                  </a:lnTo>
                  <a:lnTo>
                    <a:pt x="6377940" y="0"/>
                  </a:lnTo>
                  <a:lnTo>
                    <a:pt x="6377940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0" y="0"/>
                  </a:moveTo>
                  <a:lnTo>
                    <a:pt x="6377940" y="0"/>
                  </a:lnTo>
                  <a:lnTo>
                    <a:pt x="6377940" y="690372"/>
                  </a:lnTo>
                  <a:lnTo>
                    <a:pt x="0" y="6903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1771" y="1176002"/>
            <a:ext cx="19596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FUNCTIONAL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0992" y="1371600"/>
            <a:ext cx="1991995" cy="17145"/>
          </a:xfrm>
          <a:custGeom>
            <a:avLst/>
            <a:gdLst/>
            <a:ahLst/>
            <a:cxnLst/>
            <a:rect l="l" t="t" r="r" b="b"/>
            <a:pathLst>
              <a:path w="1991995" h="17144">
                <a:moveTo>
                  <a:pt x="1991867" y="16763"/>
                </a:moveTo>
                <a:lnTo>
                  <a:pt x="0" y="16763"/>
                </a:lnTo>
                <a:lnTo>
                  <a:pt x="0" y="0"/>
                </a:lnTo>
                <a:lnTo>
                  <a:pt x="1991867" y="0"/>
                </a:lnTo>
                <a:lnTo>
                  <a:pt x="1991867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74785" y="2128507"/>
            <a:ext cx="1741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429" y="2736561"/>
            <a:ext cx="6097270" cy="341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Regular User:-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 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 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0" dirty="0">
                <a:latin typeface="Calibri"/>
                <a:cs typeface="Calibri"/>
              </a:rPr>
              <a:t> Authentication.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 </a:t>
            </a:r>
            <a:r>
              <a:rPr sz="1300" spc="-35" dirty="0">
                <a:latin typeface="Calibri"/>
                <a:cs typeface="Calibri"/>
              </a:rPr>
              <a:t>scan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receipt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add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automatically.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add,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edit,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delete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set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monthly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budgets.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view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statements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and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records.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30" dirty="0">
                <a:latin typeface="Calibri"/>
                <a:cs typeface="Calibri"/>
              </a:rPr>
              <a:t> user </a:t>
            </a:r>
            <a:r>
              <a:rPr sz="1300" spc="-35" dirty="0">
                <a:latin typeface="Calibri"/>
                <a:cs typeface="Calibri"/>
              </a:rPr>
              <a:t>receives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email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alerts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when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budget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reaches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receives </a:t>
            </a:r>
            <a:r>
              <a:rPr sz="1300" spc="-40" dirty="0">
                <a:latin typeface="Calibri"/>
                <a:cs typeface="Calibri"/>
              </a:rPr>
              <a:t>monthly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147572"/>
            <a:ext cx="6377940" cy="69342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marL="1188085">
              <a:lnSpc>
                <a:spcPct val="100000"/>
              </a:lnSpc>
              <a:spcBef>
                <a:spcPts val="131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204" y="2980393"/>
            <a:ext cx="4685030" cy="207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 startAt="2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Admin:-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 startAt="2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1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log </a:t>
            </a:r>
            <a:r>
              <a:rPr sz="1300" spc="-30" dirty="0">
                <a:latin typeface="Calibri"/>
                <a:cs typeface="Calibri"/>
              </a:rPr>
              <a:t>into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system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with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credentials.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9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view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system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usage </a:t>
            </a:r>
            <a:r>
              <a:rPr sz="1300" spc="-10" dirty="0">
                <a:latin typeface="Calibri"/>
                <a:cs typeface="Calibri"/>
              </a:rPr>
              <a:t>statistics.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8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8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user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accounts.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troubleshoot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issues.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05863" y="2125453"/>
            <a:ext cx="17348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9845" y="1232420"/>
            <a:ext cx="5395595" cy="414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339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30581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solidFill>
                  <a:srgbClr val="262626"/>
                </a:solidFill>
                <a:latin typeface="Calibri"/>
                <a:cs typeface="Calibri"/>
              </a:rPr>
              <a:t>Authentication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Module</a:t>
            </a:r>
            <a:r>
              <a:rPr sz="1300" b="1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3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securely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authentication.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latin typeface="Calibri"/>
                <a:cs typeface="Calibri"/>
              </a:rPr>
              <a:t>Receipt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Scanner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905"/>
              </a:spcBef>
            </a:pP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scan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automatically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extract and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add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data.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791210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add, edit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create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manage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different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categories.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50723" y="1232420"/>
            <a:ext cx="2315845" cy="74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2512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845" y="2324409"/>
            <a:ext cx="4420870" cy="154495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3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 System</a:t>
            </a:r>
            <a:r>
              <a:rPr sz="1300" b="1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60375">
              <a:lnSpc>
                <a:spcPct val="100000"/>
              </a:lnSpc>
              <a:spcBef>
                <a:spcPts val="90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sends budget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via</a:t>
            </a:r>
            <a:r>
              <a:rPr sz="1300" spc="-10" dirty="0">
                <a:latin typeface="Calibri"/>
                <a:cs typeface="Calibri"/>
              </a:rPr>
              <a:t> email.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Report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Generation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71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generates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detailed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1901</Words>
  <Application>Microsoft Office PowerPoint</Application>
  <PresentationFormat>Custom</PresentationFormat>
  <Paragraphs>468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MT</vt:lpstr>
      <vt:lpstr>Calibri</vt:lpstr>
      <vt:lpstr>Segoe UI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Software &amp; App 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ppt_final[1]</dc:title>
  <dc:creator>rahul zapadiya</dc:creator>
  <cp:lastModifiedBy>dhvanit parate</cp:lastModifiedBy>
  <cp:revision>3</cp:revision>
  <dcterms:created xsi:type="dcterms:W3CDTF">2025-04-21T02:04:20Z</dcterms:created>
  <dcterms:modified xsi:type="dcterms:W3CDTF">2025-04-25T07:30:24Z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LastSaved">
    <vt:filetime>2025-04-21T00:00:00Z</vt:filetime>
  </property>
  <property fmtid="{D5CDD505-2E9C-101B-9397-08002B2CF9AE}" pid="4" name="Producer">
    <vt:lpwstr>Microsoft: Print To PDF</vt:lpwstr>
  </property>
</Properties>
</file>